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B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1E5B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22960" y="1737360"/>
            <a:ext cx="146304" cy="2194560"/>
          </a:xfrm>
          <a:prstGeom prst="rect">
            <a:avLst/>
          </a:prstGeom>
          <a:solidFill>
            <a:srgbClr val="2B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188720" y="822960"/>
            <a:ext cx="73152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1">
                <a:solidFill>
                  <a:srgbClr val="2BD9FF"/>
                </a:solidFill>
                <a:latin typeface="Arial"/>
              </a:rPr>
              <a:t>AURORA LABS  ·  Q3 GROWTH REVIEW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1645920"/>
            <a:ext cx="9875520" cy="23774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5400" b="1">
                <a:solidFill>
                  <a:srgbClr val="FFFFFF"/>
                </a:solidFill>
                <a:latin typeface="Arial"/>
              </a:rPr>
              <a:t>Scaling to 10,000
customers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8720" y="4114800"/>
            <a:ext cx="86868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200" b="0">
                <a:solidFill>
                  <a:srgbClr val="9AA8C8"/>
                </a:solidFill>
                <a:latin typeface="Arial"/>
              </a:rPr>
              <a:t>Pipeline, retention and the path to profitability.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5852160"/>
            <a:ext cx="8229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200" b="0">
                <a:solidFill>
                  <a:srgbClr val="9AA8C8"/>
                </a:solidFill>
                <a:latin typeface="Arial"/>
              </a:rPr>
              <a:t>Prepared by Super Agent  ·  made with Super Agent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B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91440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3600" b="1">
                <a:solidFill>
                  <a:srgbClr val="FFFFFF"/>
                </a:solidFill>
                <a:latin typeface="Arial"/>
              </a:rPr>
              <a:t>What we'll cover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920240"/>
            <a:ext cx="457200" cy="457200"/>
          </a:xfrm>
          <a:prstGeom prst="rect">
            <a:avLst/>
          </a:prstGeom>
          <a:solidFill>
            <a:srgbClr val="1E5B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901952"/>
            <a:ext cx="457200" cy="457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800" b="1">
                <a:solidFill>
                  <a:srgbClr val="070B1A"/>
                </a:solidFill>
                <a:latin typeface="Arial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901952"/>
            <a:ext cx="914400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2200" b="0">
                <a:solidFill>
                  <a:srgbClr val="9AA8C8"/>
                </a:solidFill>
                <a:latin typeface="Arial"/>
              </a:rPr>
              <a:t>Where we are: Q3 in numbers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880360"/>
            <a:ext cx="457200" cy="457200"/>
          </a:xfrm>
          <a:prstGeom prst="rect">
            <a:avLst/>
          </a:prstGeom>
          <a:solidFill>
            <a:srgbClr val="2B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862072"/>
            <a:ext cx="457200" cy="457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800" b="1">
                <a:solidFill>
                  <a:srgbClr val="070B1A"/>
                </a:solidFill>
                <a:latin typeface="Arial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00200" y="2862072"/>
            <a:ext cx="914400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2200" b="0">
                <a:solidFill>
                  <a:srgbClr val="9AA8C8"/>
                </a:solidFill>
                <a:latin typeface="Arial"/>
              </a:rPr>
              <a:t>What's working: retention up 18%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3840480"/>
            <a:ext cx="457200" cy="457200"/>
          </a:xfrm>
          <a:prstGeom prst="rect">
            <a:avLst/>
          </a:prstGeom>
          <a:solidFill>
            <a:srgbClr val="1E5B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3822192"/>
            <a:ext cx="457200" cy="457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800" b="1">
                <a:solidFill>
                  <a:srgbClr val="070B1A"/>
                </a:solidFill>
                <a:latin typeface="Arial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00200" y="3822192"/>
            <a:ext cx="914400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2200" b="0">
                <a:solidFill>
                  <a:srgbClr val="9AA8C8"/>
                </a:solidFill>
                <a:latin typeface="Arial"/>
              </a:rPr>
              <a:t>The bottleneck: activation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4800600"/>
            <a:ext cx="457200" cy="457200"/>
          </a:xfrm>
          <a:prstGeom prst="rect">
            <a:avLst/>
          </a:prstGeom>
          <a:solidFill>
            <a:srgbClr val="2B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4782312"/>
            <a:ext cx="457200" cy="4572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800" b="1">
                <a:solidFill>
                  <a:srgbClr val="070B1A"/>
                </a:solidFill>
                <a:latin typeface="Arial"/>
              </a:rP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00200" y="4782312"/>
            <a:ext cx="9144000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2200" b="0">
                <a:solidFill>
                  <a:srgbClr val="9AA8C8"/>
                </a:solidFill>
                <a:latin typeface="Arial"/>
              </a:rPr>
              <a:t>The plan: three bets for Q4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153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0584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3600" b="1">
                <a:solidFill>
                  <a:srgbClr val="FFFFFF"/>
                </a:solidFill>
                <a:latin typeface="Arial"/>
              </a:rPr>
              <a:t>Q3 in numbers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2194560"/>
            <a:ext cx="3291840" cy="2743200"/>
          </a:xfrm>
          <a:prstGeom prst="rect">
            <a:avLst/>
          </a:prstGeom>
          <a:solidFill>
            <a:srgbClr val="070B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651760"/>
            <a:ext cx="3291840" cy="12801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800" b="1">
                <a:solidFill>
                  <a:srgbClr val="1E5BFF"/>
                </a:solidFill>
                <a:latin typeface="Arial"/>
              </a:rPr>
              <a:t>+42%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840480"/>
            <a:ext cx="329184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800" b="0">
                <a:solidFill>
                  <a:srgbClr val="9AA8C8"/>
                </a:solidFill>
                <a:latin typeface="Arial"/>
              </a:rPr>
              <a:t>Revenue growth</a:t>
            </a:r>
          </a:p>
        </p:txBody>
      </p:sp>
      <p:sp>
        <p:nvSpPr>
          <p:cNvPr id="6" name="Rectangle 5"/>
          <p:cNvSpPr/>
          <p:nvPr/>
        </p:nvSpPr>
        <p:spPr>
          <a:xfrm>
            <a:off x="4663440" y="2194560"/>
            <a:ext cx="3291840" cy="2743200"/>
          </a:xfrm>
          <a:prstGeom prst="rect">
            <a:avLst/>
          </a:prstGeom>
          <a:solidFill>
            <a:srgbClr val="070B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663440" y="2651760"/>
            <a:ext cx="3291840" cy="12801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800" b="1">
                <a:solidFill>
                  <a:srgbClr val="2BD9FF"/>
                </a:solidFill>
                <a:latin typeface="Arial"/>
              </a:rPr>
              <a:t>8,140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63440" y="3840480"/>
            <a:ext cx="329184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800" b="0">
                <a:solidFill>
                  <a:srgbClr val="9AA8C8"/>
                </a:solidFill>
                <a:latin typeface="Arial"/>
              </a:rPr>
              <a:t>Active customers</a:t>
            </a:r>
          </a:p>
        </p:txBody>
      </p:sp>
      <p:sp>
        <p:nvSpPr>
          <p:cNvPr id="9" name="Rectangle 8"/>
          <p:cNvSpPr/>
          <p:nvPr/>
        </p:nvSpPr>
        <p:spPr>
          <a:xfrm>
            <a:off x="8412480" y="2194560"/>
            <a:ext cx="3291840" cy="2743200"/>
          </a:xfrm>
          <a:prstGeom prst="rect">
            <a:avLst/>
          </a:prstGeom>
          <a:solidFill>
            <a:srgbClr val="070B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412480" y="2651760"/>
            <a:ext cx="3291840" cy="12801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800" b="1">
                <a:solidFill>
                  <a:srgbClr val="C6F432"/>
                </a:solidFill>
                <a:latin typeface="Arial"/>
              </a:rPr>
              <a:t>18%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412480" y="3840480"/>
            <a:ext cx="329184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800" b="0">
                <a:solidFill>
                  <a:srgbClr val="9AA8C8"/>
                </a:solidFill>
                <a:latin typeface="Arial"/>
              </a:rPr>
              <a:t>Retention lift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